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Noto Serif Bold" charset="1" panose="02020800060500020200"/>
      <p:regular r:id="rId26"/>
    </p:embeddedFont>
    <p:embeddedFont>
      <p:font typeface="Paytone One" charset="1" panose="00000500000000000000"/>
      <p:regular r:id="rId27"/>
    </p:embeddedFont>
    <p:embeddedFont>
      <p:font typeface="Times New Roman" charset="1" panose="02020603050405020304"/>
      <p:regular r:id="rId28"/>
    </p:embeddedFont>
    <p:embeddedFont>
      <p:font typeface="Calibri (MS) Bold" charset="1" panose="020F0702030404030204"/>
      <p:regular r:id="rId29"/>
    </p:embeddedFont>
    <p:embeddedFont>
      <p:font typeface="Calibri (MS)" charset="1" panose="020F050202020403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3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Relationship Id="rId5" Target="../media/image17.jpeg" Type="http://schemas.openxmlformats.org/officeDocument/2006/relationships/image"/><Relationship Id="rId6" Target="../media/image18.png" Type="http://schemas.openxmlformats.org/officeDocument/2006/relationships/image"/><Relationship Id="rId7" Target="../media/image19.jpeg" Type="http://schemas.openxmlformats.org/officeDocument/2006/relationships/image"/><Relationship Id="rId8" Target="../media/image20.pn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" t="0" r="-2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16537" y="-30480"/>
            <a:ext cx="10271463" cy="1872679"/>
            <a:chOff x="0" y="0"/>
            <a:chExt cx="13695284" cy="24969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5283" cy="2496905"/>
            </a:xfrm>
            <a:custGeom>
              <a:avLst/>
              <a:gdLst/>
              <a:ahLst/>
              <a:cxnLst/>
              <a:rect r="r" b="b" t="t" l="l"/>
              <a:pathLst>
                <a:path h="24969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2496905"/>
                  </a:lnTo>
                  <a:lnTo>
                    <a:pt x="0" y="2496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95284" cy="2496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THÀNH PHỐ HỒ CHÍ MINH</a:t>
              </a:r>
            </a:p>
            <a:p>
              <a:pPr algn="ctr">
                <a:lnSpc>
                  <a:spcPts val="42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49429" y="2353660"/>
            <a:ext cx="14389142" cy="7677623"/>
            <a:chOff x="0" y="0"/>
            <a:chExt cx="20847096" cy="111233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847097" cy="11123397"/>
            </a:xfrm>
            <a:custGeom>
              <a:avLst/>
              <a:gdLst/>
              <a:ahLst/>
              <a:cxnLst/>
              <a:rect r="r" b="b" t="t" l="l"/>
              <a:pathLst>
                <a:path h="11123397" w="20847097">
                  <a:moveTo>
                    <a:pt x="0" y="0"/>
                  </a:moveTo>
                  <a:lnTo>
                    <a:pt x="20847097" y="0"/>
                  </a:lnTo>
                  <a:lnTo>
                    <a:pt x="20847097" y="11123397"/>
                  </a:lnTo>
                  <a:lnTo>
                    <a:pt x="0" y="111233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847096" cy="11151972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6094"/>
                </a:lnSpc>
              </a:pPr>
              <a:r>
                <a:rPr lang="en-US" sz="4799">
                  <a:solidFill>
                    <a:srgbClr val="C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BÁO CÁO NHỮNG CÔNG VIỆC NHÓM ĐÃ LÀM TỪ ĐẦU HỌC KÌ </a:t>
              </a:r>
            </a:p>
            <a:p>
              <a:pPr algn="ctr">
                <a:lnSpc>
                  <a:spcPts val="5182"/>
                </a:lnSpc>
              </a:pPr>
            </a:p>
            <a:p>
              <a:pPr algn="ctr">
                <a:lnSpc>
                  <a:spcPts val="5182"/>
                </a:lnSpc>
              </a:pPr>
              <a:r>
                <a:rPr lang="en-US" sz="4798">
                  <a:solidFill>
                    <a:srgbClr val="C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 NHÓM 10</a:t>
              </a:r>
            </a:p>
            <a:p>
              <a:pPr algn="ctr">
                <a:lnSpc>
                  <a:spcPts val="5182"/>
                </a:lnSpc>
              </a:pPr>
            </a:p>
            <a:p>
              <a:pPr algn="ctr">
                <a:lnSpc>
                  <a:spcPts val="5182"/>
                </a:lnSpc>
              </a:pPr>
              <a:r>
                <a:rPr lang="en-US" sz="4798" u="sng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GVHD:</a:t>
              </a:r>
              <a:r>
                <a:rPr lang="en-US" sz="4798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 HOÀNG ĐỨC QUÝ</a:t>
              </a:r>
            </a:p>
            <a:p>
              <a:pPr algn="ctr">
                <a:lnSpc>
                  <a:spcPts val="5182"/>
                </a:lnSpc>
              </a:pPr>
            </a:p>
            <a:p>
              <a:pPr algn="ctr">
                <a:lnSpc>
                  <a:spcPts val="5182"/>
                </a:lnSpc>
              </a:pPr>
              <a:r>
                <a:rPr lang="en-US" sz="4798">
                  <a:solidFill>
                    <a:srgbClr val="0000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Thành phố Hồ Chí Minh, 11/2025</a:t>
              </a:r>
            </a:p>
            <a:p>
              <a:pPr algn="ctr">
                <a:lnSpc>
                  <a:spcPts val="518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77440" y="1175449"/>
            <a:ext cx="1353312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</a:p>
          <a:p>
            <a:pPr algn="ctr">
              <a:lnSpc>
                <a:spcPts val="5400"/>
              </a:lnSpc>
            </a:pPr>
            <a:r>
              <a:rPr lang="en-US" sz="4999">
                <a:solidFill>
                  <a:srgbClr val="008080"/>
                </a:solidFill>
                <a:latin typeface="Paytone One"/>
                <a:ea typeface="Paytone One"/>
                <a:cs typeface="Paytone One"/>
                <a:sym typeface="Paytone One"/>
              </a:rPr>
              <a:t>Học phần: KỸ THUẬT LẬP TRÌNH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43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" t="0" r="-2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16537" y="0"/>
            <a:ext cx="10271463" cy="1339279"/>
            <a:chOff x="0" y="0"/>
            <a:chExt cx="13695284" cy="1785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5283" cy="1785705"/>
            </a:xfrm>
            <a:custGeom>
              <a:avLst/>
              <a:gdLst/>
              <a:ahLst/>
              <a:cxnLst/>
              <a:rect r="r" b="b" t="t" l="l"/>
              <a:pathLst>
                <a:path h="17857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1785705"/>
                  </a:lnTo>
                  <a:lnTo>
                    <a:pt x="0" y="1785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95284" cy="1785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THÀNH PHỐ HỒ CHÍ MINH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384630"/>
            <a:ext cx="16230600" cy="3517739"/>
            <a:chOff x="0" y="0"/>
            <a:chExt cx="21640800" cy="46903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40800" cy="4690319"/>
            </a:xfrm>
            <a:custGeom>
              <a:avLst/>
              <a:gdLst/>
              <a:ahLst/>
              <a:cxnLst/>
              <a:rect r="r" b="b" t="t" l="l"/>
              <a:pathLst>
                <a:path h="4690319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4690319"/>
                  </a:lnTo>
                  <a:lnTo>
                    <a:pt x="0" y="4690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1640800" cy="46807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709"/>
                </a:lnSpc>
              </a:pPr>
              <a:r>
                <a:rPr lang="en-US" sz="8999">
                  <a:solidFill>
                    <a:srgbClr val="00808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BÀI TẬP VÀ LƯU ĐỒ GIẢI THUẬT CỦA CÁC CHƯƠNG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7965" y="3344464"/>
            <a:ext cx="12252071" cy="2700922"/>
            <a:chOff x="0" y="0"/>
            <a:chExt cx="61787830" cy="13620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787832" cy="13620888"/>
            </a:xfrm>
            <a:custGeom>
              <a:avLst/>
              <a:gdLst/>
              <a:ahLst/>
              <a:cxnLst/>
              <a:rect r="r" b="b" t="t" l="l"/>
              <a:pathLst>
                <a:path h="13620888" w="61787832">
                  <a:moveTo>
                    <a:pt x="0" y="0"/>
                  </a:moveTo>
                  <a:lnTo>
                    <a:pt x="61787832" y="0"/>
                  </a:lnTo>
                  <a:lnTo>
                    <a:pt x="61787832" y="13620888"/>
                  </a:lnTo>
                  <a:lnTo>
                    <a:pt x="0" y="13620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1" r="0" b="-20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16537" y="0"/>
            <a:ext cx="10271463" cy="1339279"/>
            <a:chOff x="0" y="0"/>
            <a:chExt cx="13695284" cy="1785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5283" cy="1785705"/>
            </a:xfrm>
            <a:custGeom>
              <a:avLst/>
              <a:gdLst/>
              <a:ahLst/>
              <a:cxnLst/>
              <a:rect r="r" b="b" t="t" l="l"/>
              <a:pathLst>
                <a:path h="17857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1785705"/>
                  </a:lnTo>
                  <a:lnTo>
                    <a:pt x="0" y="1785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95284" cy="1785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THÀNH PHỐ HỒ CHÍ MINH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59772" y="1028700"/>
            <a:ext cx="9303772" cy="1713875"/>
            <a:chOff x="0" y="0"/>
            <a:chExt cx="12405029" cy="22851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05030" cy="2285167"/>
            </a:xfrm>
            <a:custGeom>
              <a:avLst/>
              <a:gdLst/>
              <a:ahLst/>
              <a:cxnLst/>
              <a:rect r="r" b="b" t="t" l="l"/>
              <a:pathLst>
                <a:path h="2285167" w="12405030">
                  <a:moveTo>
                    <a:pt x="0" y="0"/>
                  </a:moveTo>
                  <a:lnTo>
                    <a:pt x="12405030" y="0"/>
                  </a:lnTo>
                  <a:lnTo>
                    <a:pt x="12405030" y="2285167"/>
                  </a:lnTo>
                  <a:lnTo>
                    <a:pt x="0" y="2285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2405029" cy="22565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23"/>
                </a:lnSpc>
              </a:pPr>
              <a:r>
                <a:rPr lang="en-US" sz="2799">
                  <a:solidFill>
                    <a:srgbClr val="00808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BÀI TẬP VÀ LƯU ĐỒ GIẢI THUẬT CỦA CHƯƠNG 1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16537" y="0"/>
            <a:ext cx="10271463" cy="1339279"/>
            <a:chOff x="0" y="0"/>
            <a:chExt cx="13695284" cy="17857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95283" cy="1785705"/>
            </a:xfrm>
            <a:custGeom>
              <a:avLst/>
              <a:gdLst/>
              <a:ahLst/>
              <a:cxnLst/>
              <a:rect r="r" b="b" t="t" l="l"/>
              <a:pathLst>
                <a:path h="17857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1785705"/>
                  </a:lnTo>
                  <a:lnTo>
                    <a:pt x="0" y="1785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3695284" cy="1785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THÀNH PHỐ HỒ CHÍ MINH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772" y="482341"/>
            <a:ext cx="9303772" cy="1713875"/>
            <a:chOff x="0" y="0"/>
            <a:chExt cx="12405029" cy="22851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05030" cy="2285167"/>
            </a:xfrm>
            <a:custGeom>
              <a:avLst/>
              <a:gdLst/>
              <a:ahLst/>
              <a:cxnLst/>
              <a:rect r="r" b="b" t="t" l="l"/>
              <a:pathLst>
                <a:path h="2285167" w="12405030">
                  <a:moveTo>
                    <a:pt x="0" y="0"/>
                  </a:moveTo>
                  <a:lnTo>
                    <a:pt x="12405030" y="0"/>
                  </a:lnTo>
                  <a:lnTo>
                    <a:pt x="12405030" y="2285167"/>
                  </a:lnTo>
                  <a:lnTo>
                    <a:pt x="0" y="2285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405029" cy="22565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23"/>
                </a:lnSpc>
              </a:pPr>
              <a:r>
                <a:rPr lang="en-US" sz="2799">
                  <a:solidFill>
                    <a:srgbClr val="00808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BÀI TẬP VÀ LƯU ĐỒ GIẢI THUẬT CỦA CHƯƠNG 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2095480"/>
            <a:ext cx="4736362" cy="2664204"/>
            <a:chOff x="0" y="0"/>
            <a:chExt cx="2438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9781" r="0" b="-1978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736362" y="1711664"/>
            <a:ext cx="3837357" cy="3722236"/>
          </a:xfrm>
          <a:custGeom>
            <a:avLst/>
            <a:gdLst/>
            <a:ahLst/>
            <a:cxnLst/>
            <a:rect r="r" b="b" t="t" l="l"/>
            <a:pathLst>
              <a:path h="3722236" w="3837357">
                <a:moveTo>
                  <a:pt x="0" y="0"/>
                </a:moveTo>
                <a:lnTo>
                  <a:pt x="3837357" y="0"/>
                </a:lnTo>
                <a:lnTo>
                  <a:pt x="3837357" y="3722236"/>
                </a:lnTo>
                <a:lnTo>
                  <a:pt x="0" y="3722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10568" y="1655058"/>
            <a:ext cx="4022808" cy="3778842"/>
          </a:xfrm>
          <a:custGeom>
            <a:avLst/>
            <a:gdLst/>
            <a:ahLst/>
            <a:cxnLst/>
            <a:rect r="r" b="b" t="t" l="l"/>
            <a:pathLst>
              <a:path h="3778842" w="4022808">
                <a:moveTo>
                  <a:pt x="0" y="0"/>
                </a:moveTo>
                <a:lnTo>
                  <a:pt x="4022808" y="0"/>
                </a:lnTo>
                <a:lnTo>
                  <a:pt x="4022808" y="3778842"/>
                </a:lnTo>
                <a:lnTo>
                  <a:pt x="0" y="3778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4" r="0" b="-65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99944" y="1421264"/>
            <a:ext cx="4841793" cy="4012636"/>
          </a:xfrm>
          <a:custGeom>
            <a:avLst/>
            <a:gdLst/>
            <a:ahLst/>
            <a:cxnLst/>
            <a:rect r="r" b="b" t="t" l="l"/>
            <a:pathLst>
              <a:path h="4012636" w="4841793">
                <a:moveTo>
                  <a:pt x="0" y="0"/>
                </a:moveTo>
                <a:lnTo>
                  <a:pt x="4841793" y="0"/>
                </a:lnTo>
                <a:lnTo>
                  <a:pt x="4841793" y="4012636"/>
                </a:lnTo>
                <a:lnTo>
                  <a:pt x="0" y="4012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8148" y="5433900"/>
            <a:ext cx="3390192" cy="4542857"/>
          </a:xfrm>
          <a:custGeom>
            <a:avLst/>
            <a:gdLst/>
            <a:ahLst/>
            <a:cxnLst/>
            <a:rect r="r" b="b" t="t" l="l"/>
            <a:pathLst>
              <a:path h="4542857" w="3390192">
                <a:moveTo>
                  <a:pt x="0" y="0"/>
                </a:moveTo>
                <a:lnTo>
                  <a:pt x="3390192" y="0"/>
                </a:lnTo>
                <a:lnTo>
                  <a:pt x="3390192" y="4542858"/>
                </a:lnTo>
                <a:lnTo>
                  <a:pt x="0" y="4542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32324" y="5718727"/>
            <a:ext cx="4360168" cy="3973204"/>
          </a:xfrm>
          <a:custGeom>
            <a:avLst/>
            <a:gdLst/>
            <a:ahLst/>
            <a:cxnLst/>
            <a:rect r="r" b="b" t="t" l="l"/>
            <a:pathLst>
              <a:path h="3973204" w="4360168">
                <a:moveTo>
                  <a:pt x="0" y="0"/>
                </a:moveTo>
                <a:lnTo>
                  <a:pt x="4360169" y="0"/>
                </a:lnTo>
                <a:lnTo>
                  <a:pt x="4360169" y="3973204"/>
                </a:lnTo>
                <a:lnTo>
                  <a:pt x="0" y="3973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73360" y="5839855"/>
            <a:ext cx="4326584" cy="4000562"/>
          </a:xfrm>
          <a:custGeom>
            <a:avLst/>
            <a:gdLst/>
            <a:ahLst/>
            <a:cxnLst/>
            <a:rect r="r" b="b" t="t" l="l"/>
            <a:pathLst>
              <a:path h="4000562" w="4326584">
                <a:moveTo>
                  <a:pt x="0" y="0"/>
                </a:moveTo>
                <a:lnTo>
                  <a:pt x="4326584" y="0"/>
                </a:lnTo>
                <a:lnTo>
                  <a:pt x="4326584" y="4000562"/>
                </a:lnTo>
                <a:lnTo>
                  <a:pt x="0" y="4000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414097" y="5703514"/>
            <a:ext cx="4613488" cy="4273243"/>
          </a:xfrm>
          <a:custGeom>
            <a:avLst/>
            <a:gdLst/>
            <a:ahLst/>
            <a:cxnLst/>
            <a:rect r="r" b="b" t="t" l="l"/>
            <a:pathLst>
              <a:path h="4273243" w="4613488">
                <a:moveTo>
                  <a:pt x="0" y="0"/>
                </a:moveTo>
                <a:lnTo>
                  <a:pt x="4613488" y="0"/>
                </a:lnTo>
                <a:lnTo>
                  <a:pt x="4613488" y="4273244"/>
                </a:lnTo>
                <a:lnTo>
                  <a:pt x="0" y="42732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3804" y="1764607"/>
            <a:ext cx="3595677" cy="3848750"/>
            <a:chOff x="0" y="0"/>
            <a:chExt cx="24384000" cy="26100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100212"/>
            </a:xfrm>
            <a:custGeom>
              <a:avLst/>
              <a:gdLst/>
              <a:ahLst/>
              <a:cxnLst/>
              <a:rect r="r" b="b" t="t" l="l"/>
              <a:pathLst>
                <a:path h="2610021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100212"/>
                  </a:lnTo>
                  <a:lnTo>
                    <a:pt x="0" y="2610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0" t="0" r="-2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16537" y="0"/>
            <a:ext cx="10271463" cy="1339279"/>
            <a:chOff x="0" y="0"/>
            <a:chExt cx="13695284" cy="1785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5283" cy="1785705"/>
            </a:xfrm>
            <a:custGeom>
              <a:avLst/>
              <a:gdLst/>
              <a:ahLst/>
              <a:cxnLst/>
              <a:rect r="r" b="b" t="t" l="l"/>
              <a:pathLst>
                <a:path h="17857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1785705"/>
                  </a:lnTo>
                  <a:lnTo>
                    <a:pt x="0" y="1785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95284" cy="1785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THÀNH PHỐ HỒ CHÍ MINH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59772" y="482341"/>
            <a:ext cx="9303772" cy="1713875"/>
            <a:chOff x="0" y="0"/>
            <a:chExt cx="12405029" cy="22851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05030" cy="2285167"/>
            </a:xfrm>
            <a:custGeom>
              <a:avLst/>
              <a:gdLst/>
              <a:ahLst/>
              <a:cxnLst/>
              <a:rect r="r" b="b" t="t" l="l"/>
              <a:pathLst>
                <a:path h="2285167" w="12405030">
                  <a:moveTo>
                    <a:pt x="0" y="0"/>
                  </a:moveTo>
                  <a:lnTo>
                    <a:pt x="12405030" y="0"/>
                  </a:lnTo>
                  <a:lnTo>
                    <a:pt x="12405030" y="2285167"/>
                  </a:lnTo>
                  <a:lnTo>
                    <a:pt x="0" y="2285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2405029" cy="22565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23"/>
                </a:lnSpc>
              </a:pPr>
              <a:r>
                <a:rPr lang="en-US" sz="2799">
                  <a:solidFill>
                    <a:srgbClr val="00808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BÀI TẬP VÀ LƯU ĐỒ GIẢI THUẬT CỦA CHƯƠNG 3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492114" y="1764607"/>
            <a:ext cx="2879834" cy="3848750"/>
          </a:xfrm>
          <a:custGeom>
            <a:avLst/>
            <a:gdLst/>
            <a:ahLst/>
            <a:cxnLst/>
            <a:rect r="r" b="b" t="t" l="l"/>
            <a:pathLst>
              <a:path h="3848750" w="2879834">
                <a:moveTo>
                  <a:pt x="0" y="0"/>
                </a:moveTo>
                <a:lnTo>
                  <a:pt x="2879834" y="0"/>
                </a:lnTo>
                <a:lnTo>
                  <a:pt x="2879834" y="3848750"/>
                </a:lnTo>
                <a:lnTo>
                  <a:pt x="0" y="384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49856" y="1764607"/>
            <a:ext cx="3319162" cy="3848750"/>
          </a:xfrm>
          <a:custGeom>
            <a:avLst/>
            <a:gdLst/>
            <a:ahLst/>
            <a:cxnLst/>
            <a:rect r="r" b="b" t="t" l="l"/>
            <a:pathLst>
              <a:path h="3848750" w="3319162">
                <a:moveTo>
                  <a:pt x="0" y="0"/>
                </a:moveTo>
                <a:lnTo>
                  <a:pt x="3319163" y="0"/>
                </a:lnTo>
                <a:lnTo>
                  <a:pt x="3319163" y="3848750"/>
                </a:lnTo>
                <a:lnTo>
                  <a:pt x="0" y="384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46257" y="1764607"/>
            <a:ext cx="3413043" cy="3848750"/>
          </a:xfrm>
          <a:custGeom>
            <a:avLst/>
            <a:gdLst/>
            <a:ahLst/>
            <a:cxnLst/>
            <a:rect r="r" b="b" t="t" l="l"/>
            <a:pathLst>
              <a:path h="3848750" w="3413043">
                <a:moveTo>
                  <a:pt x="0" y="0"/>
                </a:moveTo>
                <a:lnTo>
                  <a:pt x="3413043" y="0"/>
                </a:lnTo>
                <a:lnTo>
                  <a:pt x="3413043" y="3848750"/>
                </a:lnTo>
                <a:lnTo>
                  <a:pt x="0" y="3848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86218" y="5823937"/>
            <a:ext cx="2131112" cy="4463063"/>
          </a:xfrm>
          <a:custGeom>
            <a:avLst/>
            <a:gdLst/>
            <a:ahLst/>
            <a:cxnLst/>
            <a:rect r="r" b="b" t="t" l="l"/>
            <a:pathLst>
              <a:path h="4463063" w="2131112">
                <a:moveTo>
                  <a:pt x="0" y="0"/>
                </a:moveTo>
                <a:lnTo>
                  <a:pt x="2131112" y="0"/>
                </a:lnTo>
                <a:lnTo>
                  <a:pt x="2131112" y="4463063"/>
                </a:lnTo>
                <a:lnTo>
                  <a:pt x="0" y="4463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37627" y="5823937"/>
            <a:ext cx="2424459" cy="4463063"/>
          </a:xfrm>
          <a:custGeom>
            <a:avLst/>
            <a:gdLst/>
            <a:ahLst/>
            <a:cxnLst/>
            <a:rect r="r" b="b" t="t" l="l"/>
            <a:pathLst>
              <a:path h="4463063" w="2424459">
                <a:moveTo>
                  <a:pt x="0" y="0"/>
                </a:moveTo>
                <a:lnTo>
                  <a:pt x="2424459" y="0"/>
                </a:lnTo>
                <a:lnTo>
                  <a:pt x="2424459" y="4463063"/>
                </a:lnTo>
                <a:lnTo>
                  <a:pt x="0" y="4463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8821" y="2196217"/>
            <a:ext cx="5299247" cy="4020482"/>
            <a:chOff x="0" y="0"/>
            <a:chExt cx="18078549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7854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078549">
                  <a:moveTo>
                    <a:pt x="0" y="0"/>
                  </a:moveTo>
                  <a:lnTo>
                    <a:pt x="18078549" y="0"/>
                  </a:lnTo>
                  <a:lnTo>
                    <a:pt x="1807854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154" t="0" r="-715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16537" y="0"/>
            <a:ext cx="10271463" cy="1339279"/>
            <a:chOff x="0" y="0"/>
            <a:chExt cx="13695284" cy="1785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5283" cy="1785705"/>
            </a:xfrm>
            <a:custGeom>
              <a:avLst/>
              <a:gdLst/>
              <a:ahLst/>
              <a:cxnLst/>
              <a:rect r="r" b="b" t="t" l="l"/>
              <a:pathLst>
                <a:path h="17857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1785705"/>
                  </a:lnTo>
                  <a:lnTo>
                    <a:pt x="0" y="1785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95284" cy="1785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THÀNH PHỐ HỒ CHÍ MINH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482341"/>
            <a:ext cx="9303772" cy="1713875"/>
            <a:chOff x="0" y="0"/>
            <a:chExt cx="12405029" cy="22851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05030" cy="2285167"/>
            </a:xfrm>
            <a:custGeom>
              <a:avLst/>
              <a:gdLst/>
              <a:ahLst/>
              <a:cxnLst/>
              <a:rect r="r" b="b" t="t" l="l"/>
              <a:pathLst>
                <a:path h="2285167" w="12405030">
                  <a:moveTo>
                    <a:pt x="0" y="0"/>
                  </a:moveTo>
                  <a:lnTo>
                    <a:pt x="12405030" y="0"/>
                  </a:lnTo>
                  <a:lnTo>
                    <a:pt x="12405030" y="2285167"/>
                  </a:lnTo>
                  <a:lnTo>
                    <a:pt x="0" y="2285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2405029" cy="22565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23"/>
                </a:lnSpc>
              </a:pPr>
              <a:r>
                <a:rPr lang="en-US" sz="2799">
                  <a:solidFill>
                    <a:srgbClr val="00808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BÀI TẬP VÀ LƯU ĐỒ GIẢI THUẬT CỦA CHƯƠNG 4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167299" y="2196217"/>
            <a:ext cx="5811522" cy="3713270"/>
          </a:xfrm>
          <a:custGeom>
            <a:avLst/>
            <a:gdLst/>
            <a:ahLst/>
            <a:cxnLst/>
            <a:rect r="r" b="b" t="t" l="l"/>
            <a:pathLst>
              <a:path h="3713270" w="5811522">
                <a:moveTo>
                  <a:pt x="0" y="0"/>
                </a:moveTo>
                <a:lnTo>
                  <a:pt x="5811521" y="0"/>
                </a:lnTo>
                <a:lnTo>
                  <a:pt x="5811521" y="3713269"/>
                </a:lnTo>
                <a:lnTo>
                  <a:pt x="0" y="371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75443" y="4712454"/>
            <a:ext cx="4344482" cy="5574546"/>
          </a:xfrm>
          <a:custGeom>
            <a:avLst/>
            <a:gdLst/>
            <a:ahLst/>
            <a:cxnLst/>
            <a:rect r="r" b="b" t="t" l="l"/>
            <a:pathLst>
              <a:path h="5574546" w="4344482">
                <a:moveTo>
                  <a:pt x="0" y="0"/>
                </a:moveTo>
                <a:lnTo>
                  <a:pt x="4344481" y="0"/>
                </a:lnTo>
                <a:lnTo>
                  <a:pt x="4344481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7735" y="2673686"/>
            <a:ext cx="7328303" cy="5796202"/>
            <a:chOff x="0" y="0"/>
            <a:chExt cx="23122705" cy="182885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22705" cy="18288527"/>
            </a:xfrm>
            <a:custGeom>
              <a:avLst/>
              <a:gdLst/>
              <a:ahLst/>
              <a:cxnLst/>
              <a:rect r="r" b="b" t="t" l="l"/>
              <a:pathLst>
                <a:path h="18288527" w="23122705">
                  <a:moveTo>
                    <a:pt x="0" y="0"/>
                  </a:moveTo>
                  <a:lnTo>
                    <a:pt x="23122705" y="0"/>
                  </a:lnTo>
                  <a:lnTo>
                    <a:pt x="23122705" y="18288527"/>
                  </a:lnTo>
                  <a:lnTo>
                    <a:pt x="0" y="18288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06" r="0" b="-130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16537" y="0"/>
            <a:ext cx="10271463" cy="1339279"/>
            <a:chOff x="0" y="0"/>
            <a:chExt cx="13695284" cy="1785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5283" cy="1785705"/>
            </a:xfrm>
            <a:custGeom>
              <a:avLst/>
              <a:gdLst/>
              <a:ahLst/>
              <a:cxnLst/>
              <a:rect r="r" b="b" t="t" l="l"/>
              <a:pathLst>
                <a:path h="17857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1785705"/>
                  </a:lnTo>
                  <a:lnTo>
                    <a:pt x="0" y="1785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95284" cy="1785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THÀNH PHỐ HỒ CHÍ MINH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669639"/>
            <a:ext cx="9303772" cy="1713875"/>
            <a:chOff x="0" y="0"/>
            <a:chExt cx="12405029" cy="22851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05030" cy="2285167"/>
            </a:xfrm>
            <a:custGeom>
              <a:avLst/>
              <a:gdLst/>
              <a:ahLst/>
              <a:cxnLst/>
              <a:rect r="r" b="b" t="t" l="l"/>
              <a:pathLst>
                <a:path h="2285167" w="12405030">
                  <a:moveTo>
                    <a:pt x="0" y="0"/>
                  </a:moveTo>
                  <a:lnTo>
                    <a:pt x="12405030" y="0"/>
                  </a:lnTo>
                  <a:lnTo>
                    <a:pt x="12405030" y="2285167"/>
                  </a:lnTo>
                  <a:lnTo>
                    <a:pt x="0" y="2285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2405029" cy="22565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23"/>
                </a:lnSpc>
              </a:pPr>
              <a:r>
                <a:rPr lang="en-US" sz="2799">
                  <a:solidFill>
                    <a:srgbClr val="00808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BÀI TẬP VÀ LƯU ĐỒ GIẢI THUẬT CỦA CHƯƠNG 5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19452" y="2673686"/>
            <a:ext cx="6665632" cy="5796202"/>
          </a:xfrm>
          <a:custGeom>
            <a:avLst/>
            <a:gdLst/>
            <a:ahLst/>
            <a:cxnLst/>
            <a:rect r="r" b="b" t="t" l="l"/>
            <a:pathLst>
              <a:path h="5796202" w="6665632">
                <a:moveTo>
                  <a:pt x="0" y="0"/>
                </a:moveTo>
                <a:lnTo>
                  <a:pt x="6665633" y="0"/>
                </a:lnTo>
                <a:lnTo>
                  <a:pt x="6665633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21605"/>
            <a:ext cx="5367279" cy="2321895"/>
            <a:chOff x="0" y="0"/>
            <a:chExt cx="31705823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05823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31705823">
                  <a:moveTo>
                    <a:pt x="0" y="0"/>
                  </a:moveTo>
                  <a:lnTo>
                    <a:pt x="31705823" y="0"/>
                  </a:lnTo>
                  <a:lnTo>
                    <a:pt x="3170582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66" r="0" b="-156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16537" y="0"/>
            <a:ext cx="10271463" cy="1339279"/>
            <a:chOff x="0" y="0"/>
            <a:chExt cx="13695284" cy="1785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5283" cy="1785705"/>
            </a:xfrm>
            <a:custGeom>
              <a:avLst/>
              <a:gdLst/>
              <a:ahLst/>
              <a:cxnLst/>
              <a:rect r="r" b="b" t="t" l="l"/>
              <a:pathLst>
                <a:path h="17857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1785705"/>
                  </a:lnTo>
                  <a:lnTo>
                    <a:pt x="0" y="1785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95284" cy="1785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THÀNH PHỐ HỒ CHÍ MINH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59772" y="482341"/>
            <a:ext cx="9303772" cy="1713875"/>
            <a:chOff x="0" y="0"/>
            <a:chExt cx="12405029" cy="22851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05030" cy="2285167"/>
            </a:xfrm>
            <a:custGeom>
              <a:avLst/>
              <a:gdLst/>
              <a:ahLst/>
              <a:cxnLst/>
              <a:rect r="r" b="b" t="t" l="l"/>
              <a:pathLst>
                <a:path h="2285167" w="12405030">
                  <a:moveTo>
                    <a:pt x="0" y="0"/>
                  </a:moveTo>
                  <a:lnTo>
                    <a:pt x="12405030" y="0"/>
                  </a:lnTo>
                  <a:lnTo>
                    <a:pt x="12405030" y="2285167"/>
                  </a:lnTo>
                  <a:lnTo>
                    <a:pt x="0" y="2285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2405029" cy="22565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23"/>
                </a:lnSpc>
              </a:pPr>
              <a:r>
                <a:rPr lang="en-US" sz="2799">
                  <a:solidFill>
                    <a:srgbClr val="00808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BÀI TẬP VÀ LƯU ĐỒ GIẢI THUẬT CỦA CHƯƠNG 6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367279" y="1655938"/>
            <a:ext cx="3416975" cy="4653229"/>
          </a:xfrm>
          <a:custGeom>
            <a:avLst/>
            <a:gdLst/>
            <a:ahLst/>
            <a:cxnLst/>
            <a:rect r="r" b="b" t="t" l="l"/>
            <a:pathLst>
              <a:path h="4653229" w="3416975">
                <a:moveTo>
                  <a:pt x="0" y="0"/>
                </a:moveTo>
                <a:lnTo>
                  <a:pt x="3416976" y="0"/>
                </a:lnTo>
                <a:lnTo>
                  <a:pt x="3416976" y="4653229"/>
                </a:lnTo>
                <a:lnTo>
                  <a:pt x="0" y="4653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32570" y="2821605"/>
            <a:ext cx="5756076" cy="2321895"/>
          </a:xfrm>
          <a:custGeom>
            <a:avLst/>
            <a:gdLst/>
            <a:ahLst/>
            <a:cxnLst/>
            <a:rect r="r" b="b" t="t" l="l"/>
            <a:pathLst>
              <a:path h="2321895" w="5756076">
                <a:moveTo>
                  <a:pt x="0" y="0"/>
                </a:moveTo>
                <a:lnTo>
                  <a:pt x="5756076" y="0"/>
                </a:lnTo>
                <a:lnTo>
                  <a:pt x="5756076" y="2321895"/>
                </a:lnTo>
                <a:lnTo>
                  <a:pt x="0" y="232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88646" y="1655938"/>
            <a:ext cx="2851026" cy="4653229"/>
          </a:xfrm>
          <a:custGeom>
            <a:avLst/>
            <a:gdLst/>
            <a:ahLst/>
            <a:cxnLst/>
            <a:rect r="r" b="b" t="t" l="l"/>
            <a:pathLst>
              <a:path h="4653229" w="2851026">
                <a:moveTo>
                  <a:pt x="0" y="0"/>
                </a:moveTo>
                <a:lnTo>
                  <a:pt x="2851026" y="0"/>
                </a:lnTo>
                <a:lnTo>
                  <a:pt x="2851026" y="4653229"/>
                </a:lnTo>
                <a:lnTo>
                  <a:pt x="0" y="4653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60720" y="6747317"/>
            <a:ext cx="7684458" cy="1921115"/>
          </a:xfrm>
          <a:custGeom>
            <a:avLst/>
            <a:gdLst/>
            <a:ahLst/>
            <a:cxnLst/>
            <a:rect r="r" b="b" t="t" l="l"/>
            <a:pathLst>
              <a:path h="1921115" w="7684458">
                <a:moveTo>
                  <a:pt x="0" y="0"/>
                </a:moveTo>
                <a:lnTo>
                  <a:pt x="7684458" y="0"/>
                </a:lnTo>
                <a:lnTo>
                  <a:pt x="7684458" y="1921115"/>
                </a:lnTo>
                <a:lnTo>
                  <a:pt x="0" y="1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45178" y="5395870"/>
            <a:ext cx="3307090" cy="4624008"/>
          </a:xfrm>
          <a:custGeom>
            <a:avLst/>
            <a:gdLst/>
            <a:ahLst/>
            <a:cxnLst/>
            <a:rect r="r" b="b" t="t" l="l"/>
            <a:pathLst>
              <a:path h="4624008" w="3307090">
                <a:moveTo>
                  <a:pt x="0" y="0"/>
                </a:moveTo>
                <a:lnTo>
                  <a:pt x="3307091" y="0"/>
                </a:lnTo>
                <a:lnTo>
                  <a:pt x="3307091" y="4624008"/>
                </a:lnTo>
                <a:lnTo>
                  <a:pt x="0" y="4624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66472"/>
            <a:ext cx="7264998" cy="6080298"/>
            <a:chOff x="0" y="0"/>
            <a:chExt cx="1638846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8846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388460">
                  <a:moveTo>
                    <a:pt x="0" y="0"/>
                  </a:moveTo>
                  <a:lnTo>
                    <a:pt x="16388460" y="0"/>
                  </a:lnTo>
                  <a:lnTo>
                    <a:pt x="1638846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88" t="0" r="-98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16537" y="0"/>
            <a:ext cx="10271463" cy="1339279"/>
            <a:chOff x="0" y="0"/>
            <a:chExt cx="13695284" cy="1785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5283" cy="1785705"/>
            </a:xfrm>
            <a:custGeom>
              <a:avLst/>
              <a:gdLst/>
              <a:ahLst/>
              <a:cxnLst/>
              <a:rect r="r" b="b" t="t" l="l"/>
              <a:pathLst>
                <a:path h="17857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1785705"/>
                  </a:lnTo>
                  <a:lnTo>
                    <a:pt x="0" y="1785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95284" cy="1785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THÀNH PHỐ HỒ CHÍ MINH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59772" y="669640"/>
            <a:ext cx="9303772" cy="1713875"/>
            <a:chOff x="0" y="0"/>
            <a:chExt cx="12405029" cy="22851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05030" cy="2285167"/>
            </a:xfrm>
            <a:custGeom>
              <a:avLst/>
              <a:gdLst/>
              <a:ahLst/>
              <a:cxnLst/>
              <a:rect r="r" b="b" t="t" l="l"/>
              <a:pathLst>
                <a:path h="2285167" w="12405030">
                  <a:moveTo>
                    <a:pt x="0" y="0"/>
                  </a:moveTo>
                  <a:lnTo>
                    <a:pt x="12405030" y="0"/>
                  </a:lnTo>
                  <a:lnTo>
                    <a:pt x="12405030" y="2285167"/>
                  </a:lnTo>
                  <a:lnTo>
                    <a:pt x="0" y="2285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2405029" cy="22565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23"/>
                </a:lnSpc>
              </a:pPr>
              <a:r>
                <a:rPr lang="en-US" sz="2799">
                  <a:solidFill>
                    <a:srgbClr val="00808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BÀI TẬP VÀ LƯU ĐỒ GIẢI THUẬT CỦA CHƯƠNG 8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61442" y="2358627"/>
            <a:ext cx="7597858" cy="5988143"/>
          </a:xfrm>
          <a:custGeom>
            <a:avLst/>
            <a:gdLst/>
            <a:ahLst/>
            <a:cxnLst/>
            <a:rect r="r" b="b" t="t" l="l"/>
            <a:pathLst>
              <a:path h="5988143" w="7597858">
                <a:moveTo>
                  <a:pt x="0" y="0"/>
                </a:moveTo>
                <a:lnTo>
                  <a:pt x="7597858" y="0"/>
                </a:lnTo>
                <a:lnTo>
                  <a:pt x="7597858" y="5988142"/>
                </a:lnTo>
                <a:lnTo>
                  <a:pt x="0" y="5988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" t="0" r="-2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16537" y="0"/>
            <a:ext cx="10271463" cy="1339279"/>
            <a:chOff x="0" y="0"/>
            <a:chExt cx="13695284" cy="1785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5283" cy="1785705"/>
            </a:xfrm>
            <a:custGeom>
              <a:avLst/>
              <a:gdLst/>
              <a:ahLst/>
              <a:cxnLst/>
              <a:rect r="r" b="b" t="t" l="l"/>
              <a:pathLst>
                <a:path h="17857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1785705"/>
                  </a:lnTo>
                  <a:lnTo>
                    <a:pt x="0" y="1785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95284" cy="1785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THÀNH PHỐ HỒ CHÍ MINH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29200" y="1613968"/>
            <a:ext cx="15773400" cy="1304290"/>
            <a:chOff x="0" y="0"/>
            <a:chExt cx="21031200" cy="17390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31200" cy="1739054"/>
            </a:xfrm>
            <a:custGeom>
              <a:avLst/>
              <a:gdLst/>
              <a:ahLst/>
              <a:cxnLst/>
              <a:rect r="r" b="b" t="t" l="l"/>
              <a:pathLst>
                <a:path h="1739054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739054"/>
                  </a:lnTo>
                  <a:lnTo>
                    <a:pt x="0" y="17390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21031200" cy="170095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020"/>
                </a:lnSpc>
              </a:pPr>
              <a:r>
                <a:rPr lang="en-US" sz="6500">
                  <a:solidFill>
                    <a:srgbClr val="15848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Nhóm 10 – Các thành viên</a:t>
              </a: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444451" y="3235810"/>
          <a:ext cx="15798800" cy="4304048"/>
        </p:xfrm>
        <a:graphic>
          <a:graphicData uri="http://schemas.openxmlformats.org/drawingml/2006/table">
            <a:tbl>
              <a:tblPr/>
              <a:tblGrid>
                <a:gridCol w="7685219"/>
                <a:gridCol w="8113581"/>
              </a:tblGrid>
              <a:tr h="8510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Họ và tên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MSSV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8510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Tô Đình Phú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051206002916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8510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Trần Như Hồng Phúc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052206011064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8510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Phan Khánh Hưng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051206005903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8998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Nguyễn Đăng Nhật Nam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038206001802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" t="0" r="-2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16537" y="0"/>
            <a:ext cx="10271463" cy="1339279"/>
            <a:chOff x="0" y="0"/>
            <a:chExt cx="13695284" cy="1785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5283" cy="1785705"/>
            </a:xfrm>
            <a:custGeom>
              <a:avLst/>
              <a:gdLst/>
              <a:ahLst/>
              <a:cxnLst/>
              <a:rect r="r" b="b" t="t" l="l"/>
              <a:pathLst>
                <a:path h="17857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1785705"/>
                  </a:lnTo>
                  <a:lnTo>
                    <a:pt x="0" y="1785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95284" cy="1785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THÀNH PHỐ HỒ CHÍ MINH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2645728"/>
            <a:ext cx="18288000" cy="474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008080"/>
                </a:solidFill>
                <a:latin typeface="Paytone One"/>
                <a:ea typeface="Paytone One"/>
                <a:cs typeface="Paytone One"/>
                <a:sym typeface="Paytone One"/>
              </a:rPr>
              <a:t>CẢM ƠN THẦY VÀ CÁC BẠN ĐÃ LẮNG NGHE BÀI THUYẾT TRÌNH CỦA NHÓM!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" t="0" r="-2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16537" y="0"/>
            <a:ext cx="10271463" cy="1339279"/>
            <a:chOff x="0" y="0"/>
            <a:chExt cx="13695284" cy="1785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5283" cy="1785705"/>
            </a:xfrm>
            <a:custGeom>
              <a:avLst/>
              <a:gdLst/>
              <a:ahLst/>
              <a:cxnLst/>
              <a:rect r="r" b="b" t="t" l="l"/>
              <a:pathLst>
                <a:path h="1785705" w="13695283">
                  <a:moveTo>
                    <a:pt x="0" y="0"/>
                  </a:moveTo>
                  <a:lnTo>
                    <a:pt x="13695283" y="0"/>
                  </a:lnTo>
                  <a:lnTo>
                    <a:pt x="13695283" y="1785705"/>
                  </a:lnTo>
                  <a:lnTo>
                    <a:pt x="0" y="1785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95284" cy="1785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TRƯỜNG ĐẠI HỌC GIAO THÔNG VẬN TẢI 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true">
                  <a:solidFill>
                    <a:srgbClr val="008080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THÀNH PHỐ HỒ CHÍ MINH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49215" y="4240212"/>
            <a:ext cx="7913370" cy="162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008080"/>
                </a:solidFill>
                <a:latin typeface="Paytone One"/>
                <a:ea typeface="Paytone One"/>
                <a:cs typeface="Paytone One"/>
                <a:sym typeface="Paytone One"/>
              </a:rPr>
              <a:t>CHEAT SHEET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" t="0" r="-2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" t="0" r="-2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359043" cy="6137906"/>
            <a:chOff x="0" y="0"/>
            <a:chExt cx="24384000" cy="14447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447927"/>
            </a:xfrm>
            <a:custGeom>
              <a:avLst/>
              <a:gdLst/>
              <a:ahLst/>
              <a:cxnLst/>
              <a:rect r="r" b="b" t="t" l="l"/>
              <a:pathLst>
                <a:path h="1444792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47927"/>
                  </a:lnTo>
                  <a:lnTo>
                    <a:pt x="0" y="14447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75" t="0" r="-197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783019" y="3416790"/>
            <a:ext cx="8504981" cy="6870210"/>
          </a:xfrm>
          <a:custGeom>
            <a:avLst/>
            <a:gdLst/>
            <a:ahLst/>
            <a:cxnLst/>
            <a:rect r="r" b="b" t="t" l="l"/>
            <a:pathLst>
              <a:path h="6870210" w="8504981">
                <a:moveTo>
                  <a:pt x="0" y="0"/>
                </a:moveTo>
                <a:lnTo>
                  <a:pt x="8504981" y="0"/>
                </a:lnTo>
                <a:lnTo>
                  <a:pt x="8504981" y="6870210"/>
                </a:lnTo>
                <a:lnTo>
                  <a:pt x="0" y="687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3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74669" y="914400"/>
            <a:ext cx="3921681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8080"/>
                </a:solidFill>
                <a:latin typeface="Paytone One"/>
                <a:ea typeface="Paytone One"/>
                <a:cs typeface="Paytone One"/>
                <a:sym typeface="Paytone One"/>
              </a:rPr>
              <a:t>CHƯƠNG 3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285237" cy="7485362"/>
            <a:chOff x="0" y="0"/>
            <a:chExt cx="24384000" cy="19657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657340"/>
            </a:xfrm>
            <a:custGeom>
              <a:avLst/>
              <a:gdLst/>
              <a:ahLst/>
              <a:cxnLst/>
              <a:rect r="r" b="b" t="t" l="l"/>
              <a:pathLst>
                <a:path h="196573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657340"/>
                  </a:lnTo>
                  <a:lnTo>
                    <a:pt x="0" y="19657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4" t="0" r="-10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44000" y="2930457"/>
            <a:ext cx="9144000" cy="7356543"/>
          </a:xfrm>
          <a:custGeom>
            <a:avLst/>
            <a:gdLst/>
            <a:ahLst/>
            <a:cxnLst/>
            <a:rect r="r" b="b" t="t" l="l"/>
            <a:pathLst>
              <a:path h="7356543" w="9144000">
                <a:moveTo>
                  <a:pt x="0" y="0"/>
                </a:moveTo>
                <a:lnTo>
                  <a:pt x="9144000" y="0"/>
                </a:lnTo>
                <a:lnTo>
                  <a:pt x="9144000" y="7356543"/>
                </a:lnTo>
                <a:lnTo>
                  <a:pt x="0" y="735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31985" y="914400"/>
            <a:ext cx="4007048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8080"/>
                </a:solidFill>
                <a:latin typeface="Paytone One"/>
                <a:ea typeface="Paytone One"/>
                <a:cs typeface="Paytone One"/>
                <a:sym typeface="Paytone One"/>
              </a:rPr>
              <a:t>CHƯƠNG 4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6720840"/>
          </a:xfrm>
          <a:custGeom>
            <a:avLst/>
            <a:gdLst/>
            <a:ahLst/>
            <a:cxnLst/>
            <a:rect r="r" b="b" t="t" l="l"/>
            <a:pathLst>
              <a:path h="6720840" w="9144000">
                <a:moveTo>
                  <a:pt x="0" y="0"/>
                </a:moveTo>
                <a:lnTo>
                  <a:pt x="9144000" y="0"/>
                </a:lnTo>
                <a:lnTo>
                  <a:pt x="9144000" y="6720840"/>
                </a:lnTo>
                <a:lnTo>
                  <a:pt x="0" y="672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188970"/>
            <a:ext cx="9144000" cy="7098030"/>
          </a:xfrm>
          <a:custGeom>
            <a:avLst/>
            <a:gdLst/>
            <a:ahLst/>
            <a:cxnLst/>
            <a:rect r="r" b="b" t="t" l="l"/>
            <a:pathLst>
              <a:path h="7098030" w="9144000">
                <a:moveTo>
                  <a:pt x="0" y="0"/>
                </a:moveTo>
                <a:lnTo>
                  <a:pt x="9144000" y="0"/>
                </a:lnTo>
                <a:lnTo>
                  <a:pt x="9144000" y="7098030"/>
                </a:lnTo>
                <a:lnTo>
                  <a:pt x="0" y="7098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DAG4dsd2XoM</dc:identifier>
  <dcterms:modified xsi:type="dcterms:W3CDTF">2011-08-01T06:04:30Z</dcterms:modified>
  <cp:revision>1</cp:revision>
  <dc:title>Nhóm 10 - KTLT</dc:title>
</cp:coreProperties>
</file>